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9"/>
  </p:notesMasterIdLst>
  <p:sldIdLst>
    <p:sldId id="256" r:id="rId2"/>
    <p:sldId id="953" r:id="rId3"/>
    <p:sldId id="954" r:id="rId4"/>
    <p:sldId id="955" r:id="rId5"/>
    <p:sldId id="956" r:id="rId6"/>
    <p:sldId id="957" r:id="rId7"/>
    <p:sldId id="958" r:id="rId8"/>
    <p:sldId id="959" r:id="rId9"/>
    <p:sldId id="960" r:id="rId10"/>
    <p:sldId id="961" r:id="rId11"/>
    <p:sldId id="962" r:id="rId12"/>
    <p:sldId id="963" r:id="rId13"/>
    <p:sldId id="965" r:id="rId14"/>
    <p:sldId id="966" r:id="rId15"/>
    <p:sldId id="967" r:id="rId16"/>
    <p:sldId id="968" r:id="rId17"/>
    <p:sldId id="969" r:id="rId18"/>
    <p:sldId id="970" r:id="rId19"/>
    <p:sldId id="971" r:id="rId20"/>
    <p:sldId id="972" r:id="rId21"/>
    <p:sldId id="973" r:id="rId22"/>
    <p:sldId id="974" r:id="rId23"/>
    <p:sldId id="975" r:id="rId24"/>
    <p:sldId id="976" r:id="rId25"/>
    <p:sldId id="977" r:id="rId26"/>
    <p:sldId id="978" r:id="rId27"/>
    <p:sldId id="979" r:id="rId28"/>
    <p:sldId id="980" r:id="rId29"/>
    <p:sldId id="981" r:id="rId30"/>
    <p:sldId id="982" r:id="rId31"/>
    <p:sldId id="983" r:id="rId32"/>
    <p:sldId id="984" r:id="rId33"/>
    <p:sldId id="985" r:id="rId34"/>
    <p:sldId id="986" r:id="rId35"/>
    <p:sldId id="987" r:id="rId36"/>
    <p:sldId id="988" r:id="rId37"/>
    <p:sldId id="964" r:id="rId38"/>
    <p:sldId id="989" r:id="rId39"/>
    <p:sldId id="990" r:id="rId40"/>
    <p:sldId id="991" r:id="rId41"/>
    <p:sldId id="992" r:id="rId42"/>
    <p:sldId id="993" r:id="rId43"/>
    <p:sldId id="994" r:id="rId44"/>
    <p:sldId id="995" r:id="rId45"/>
    <p:sldId id="996" r:id="rId46"/>
    <p:sldId id="1004" r:id="rId47"/>
    <p:sldId id="1005" r:id="rId48"/>
    <p:sldId id="1006" r:id="rId49"/>
    <p:sldId id="1007" r:id="rId50"/>
    <p:sldId id="1008" r:id="rId51"/>
    <p:sldId id="1009" r:id="rId52"/>
    <p:sldId id="1010" r:id="rId53"/>
    <p:sldId id="1011" r:id="rId54"/>
    <p:sldId id="1012" r:id="rId55"/>
    <p:sldId id="1013" r:id="rId56"/>
    <p:sldId id="1019" r:id="rId57"/>
    <p:sldId id="1024" r:id="rId58"/>
    <p:sldId id="1021" r:id="rId59"/>
    <p:sldId id="1022" r:id="rId60"/>
    <p:sldId id="1023" r:id="rId61"/>
    <p:sldId id="1025" r:id="rId62"/>
    <p:sldId id="1027" r:id="rId63"/>
    <p:sldId id="1040" r:id="rId64"/>
    <p:sldId id="1041" r:id="rId65"/>
    <p:sldId id="1042" r:id="rId66"/>
    <p:sldId id="1043" r:id="rId67"/>
    <p:sldId id="1044" r:id="rId68"/>
    <p:sldId id="1030" r:id="rId69"/>
    <p:sldId id="1031" r:id="rId70"/>
    <p:sldId id="1038" r:id="rId71"/>
    <p:sldId id="1039" r:id="rId72"/>
    <p:sldId id="1045" r:id="rId73"/>
    <p:sldId id="1046" r:id="rId74"/>
    <p:sldId id="951" r:id="rId75"/>
    <p:sldId id="1028" r:id="rId76"/>
    <p:sldId id="1047" r:id="rId77"/>
    <p:sldId id="952" r:id="rId7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22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5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4123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13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21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714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59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81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18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18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579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8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7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67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62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67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190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34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32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10 –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Functions?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function</a:t>
            </a:r>
            <a:r>
              <a:rPr lang="en-US" dirty="0"/>
              <a:t> is like a subprogram</a:t>
            </a:r>
          </a:p>
          <a:p>
            <a:pPr lvl="1"/>
            <a:r>
              <a:rPr lang="en-US" sz="3200" dirty="0"/>
              <a:t>A small program inside of a program</a:t>
            </a:r>
          </a:p>
          <a:p>
            <a:r>
              <a:rPr lang="en-US" dirty="0"/>
              <a:t>The basic idea:</a:t>
            </a:r>
          </a:p>
          <a:p>
            <a:pPr lvl="1"/>
            <a:r>
              <a:rPr lang="en-US" sz="3200" dirty="0"/>
              <a:t>We write a sequence of statements</a:t>
            </a:r>
          </a:p>
          <a:p>
            <a:pPr lvl="1"/>
            <a:r>
              <a:rPr lang="en-US" sz="3200" dirty="0"/>
              <a:t>And give that sequence a </a:t>
            </a:r>
            <a:r>
              <a:rPr lang="en-US" sz="3200" b="1" i="1" u="sng" dirty="0"/>
              <a:t>name</a:t>
            </a:r>
          </a:p>
          <a:p>
            <a:pPr lvl="1"/>
            <a:r>
              <a:rPr lang="en-US" sz="3200" dirty="0"/>
              <a:t>We can then execute this sequence at any time by referring to the sequence’s name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1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Functions?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Functions are used when you have a block of code that you want to be able to:</a:t>
            </a:r>
          </a:p>
          <a:p>
            <a:pPr lvl="1"/>
            <a:r>
              <a:rPr lang="en-US" sz="3200" dirty="0"/>
              <a:t>Write once and be able to use again</a:t>
            </a:r>
          </a:p>
          <a:p>
            <a:pPr lvl="2"/>
            <a:r>
              <a:rPr lang="en-US" dirty="0"/>
              <a:t>Example: getting valid input from the user</a:t>
            </a:r>
          </a:p>
          <a:p>
            <a:pPr lvl="1"/>
            <a:r>
              <a:rPr lang="en-US" sz="3200" dirty="0"/>
              <a:t>Call multiple times at different places</a:t>
            </a:r>
          </a:p>
          <a:p>
            <a:pPr lvl="2"/>
            <a:r>
              <a:rPr lang="en-US" dirty="0"/>
              <a:t>Example: printing out a menu of choices</a:t>
            </a:r>
          </a:p>
          <a:p>
            <a:pPr lvl="1"/>
            <a:r>
              <a:rPr lang="en-US" sz="3200" dirty="0"/>
              <a:t>Change a little bit when you call it each time</a:t>
            </a:r>
          </a:p>
          <a:p>
            <a:pPr lvl="2"/>
            <a:r>
              <a:rPr lang="en-US" dirty="0"/>
              <a:t>Example: printing out a greeting to different people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71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 </a:t>
            </a:r>
            <a:r>
              <a:rPr lang="en-US" b="1" u="sng" dirty="0"/>
              <a:t>definition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 part of the program that </a:t>
            </a:r>
            <a:r>
              <a:rPr lang="en-US" u="sng" dirty="0"/>
              <a:t>creates</a:t>
            </a:r>
            <a:r>
              <a:rPr lang="en-US" dirty="0"/>
              <a:t> a function</a:t>
            </a:r>
          </a:p>
          <a:p>
            <a:pPr lvl="1"/>
            <a:r>
              <a:rPr lang="en-US" dirty="0"/>
              <a:t>For example: “</a:t>
            </a: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dirty="0"/>
              <a:t>” and the lines of code that are indented inside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lvl="3"/>
            <a:endParaRPr lang="en-US" dirty="0"/>
          </a:p>
          <a:p>
            <a:r>
              <a:rPr lang="en-US" dirty="0"/>
              <a:t>Function </a:t>
            </a:r>
            <a:r>
              <a:rPr lang="en-US" b="1" u="sng" dirty="0"/>
              <a:t>call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When the function is </a:t>
            </a:r>
            <a:r>
              <a:rPr lang="en-US" u="sng" dirty="0"/>
              <a:t>used</a:t>
            </a:r>
            <a:r>
              <a:rPr lang="en-US" dirty="0"/>
              <a:t> in a program</a:t>
            </a:r>
          </a:p>
          <a:p>
            <a:pPr lvl="1"/>
            <a:r>
              <a:rPr lang="en-US" dirty="0"/>
              <a:t>For example: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” or “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57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Function Example</a:t>
            </a:r>
          </a:p>
        </p:txBody>
      </p:sp>
    </p:spTree>
    <p:extLst>
      <p:ext uri="{BB962C8B-B14F-4D97-AF65-F5344CB8AC3E}">
        <p14:creationId xmlns:p14="http://schemas.microsoft.com/office/powerpoint/2010/main" val="1460677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ixabay.com/static/uploads/photo/2014/03/24/17/14/robot-295165_640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700" y="2879575"/>
            <a:ext cx="2896863" cy="347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Note: Toy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47435" cy="4517689"/>
          </a:xfrm>
        </p:spPr>
        <p:txBody>
          <a:bodyPr/>
          <a:lstStyle/>
          <a:p>
            <a:r>
              <a:rPr lang="en-US" dirty="0"/>
              <a:t>The example we’re going to look at today </a:t>
            </a:r>
            <a:br>
              <a:rPr lang="en-US" dirty="0"/>
            </a:br>
            <a:r>
              <a:rPr lang="en-US" dirty="0"/>
              <a:t>is something called a </a:t>
            </a:r>
            <a:r>
              <a:rPr lang="en-US" b="1" i="1" dirty="0"/>
              <a:t>toy example</a:t>
            </a:r>
          </a:p>
          <a:p>
            <a:pPr lvl="3"/>
            <a:endParaRPr lang="en-US" dirty="0"/>
          </a:p>
          <a:p>
            <a:r>
              <a:rPr lang="en-US" dirty="0"/>
              <a:t>It is purposefully simplistic (and kind </a:t>
            </a:r>
            <a:br>
              <a:rPr lang="en-US" dirty="0"/>
            </a:br>
            <a:r>
              <a:rPr lang="en-US" dirty="0"/>
              <a:t>of pointless) so you can focus on:</a:t>
            </a:r>
          </a:p>
          <a:p>
            <a:pPr lvl="1"/>
            <a:r>
              <a:rPr lang="en-US" dirty="0"/>
              <a:t>The concept being taught</a:t>
            </a:r>
          </a:p>
          <a:p>
            <a:pPr lvl="1"/>
            <a:r>
              <a:rPr lang="en-US" u="sng" dirty="0"/>
              <a:t>Not</a:t>
            </a:r>
            <a:r>
              <a:rPr lang="en-US" dirty="0"/>
              <a:t> how the code itself works</a:t>
            </a:r>
          </a:p>
          <a:p>
            <a:r>
              <a:rPr lang="en-US" sz="2800" dirty="0"/>
              <a:t>(Sadly, it has nothing to do with actual toys)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42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“Happy Birthday”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Happy Birthday lyrics…</a:t>
            </a:r>
          </a:p>
          <a:p>
            <a:pPr marL="45720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Maya..."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/>
          </a:p>
          <a:p>
            <a:r>
              <a:rPr lang="en-US" dirty="0"/>
              <a:t>Gives us this…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59830" y="4682099"/>
            <a:ext cx="4493538" cy="163121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Maya...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90935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Simplifying with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4881" cy="4156799"/>
          </a:xfrm>
        </p:spPr>
        <p:txBody>
          <a:bodyPr/>
          <a:lstStyle/>
          <a:p>
            <a:r>
              <a:rPr lang="en-US" dirty="0"/>
              <a:t>Most of this code is repeated (duplicate code)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/>
          </a:p>
          <a:p>
            <a:r>
              <a:rPr lang="en-US" dirty="0"/>
              <a:t>We can </a:t>
            </a:r>
            <a:r>
              <a:rPr lang="en-US" b="1" i="1" dirty="0"/>
              <a:t>define</a:t>
            </a:r>
            <a:r>
              <a:rPr lang="en-US" i="1" dirty="0"/>
              <a:t> </a:t>
            </a:r>
            <a:r>
              <a:rPr lang="en-US" dirty="0"/>
              <a:t>a function to print out that line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/>
          </a:p>
          <a:p>
            <a:r>
              <a:rPr lang="en-US" dirty="0"/>
              <a:t>Let’s update our program to use this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784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1" y="826364"/>
            <a:ext cx="8538519" cy="1143000"/>
          </a:xfrm>
        </p:spPr>
        <p:txBody>
          <a:bodyPr/>
          <a:lstStyle/>
          <a:p>
            <a:r>
              <a:rPr lang="en-US" dirty="0"/>
              <a:t>Updated “Happy Birthday”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updated program:</a:t>
            </a:r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Maya..."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61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Simplifying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969364"/>
            <a:ext cx="8686801" cy="4156799"/>
          </a:xfrm>
        </p:spPr>
        <p:txBody>
          <a:bodyPr/>
          <a:lstStyle/>
          <a:p>
            <a:r>
              <a:rPr lang="en-US" dirty="0"/>
              <a:t>This clutters up our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/>
              <a:t>function, though</a:t>
            </a:r>
          </a:p>
          <a:p>
            <a:r>
              <a:rPr lang="en-US" dirty="0"/>
              <a:t>We could write a separate function that sings </a:t>
            </a:r>
            <a:br>
              <a:rPr lang="en-US" dirty="0"/>
            </a:br>
            <a:r>
              <a:rPr lang="en-US" dirty="0"/>
              <a:t>“Happy Birthday” to Maya, and call it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indent="0">
              <a:buNone/>
            </a:pPr>
            <a:endParaRPr lang="en-US" altLang="en-US" sz="2000" b="1" dirty="0">
              <a:latin typeface="Courier New" panose="02070309020205020404" pitchFamily="49" charset="0"/>
            </a:endParaRPr>
          </a:p>
          <a:p>
            <a:pPr marL="457200" indent="0">
              <a:buNone/>
            </a:pPr>
            <a:r>
              <a:rPr lang="en-US" alt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singMaya</a:t>
            </a:r>
            <a:r>
              <a:rPr lang="en-US" altLang="en-US" sz="2000" b="1" dirty="0">
                <a:latin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 Maya..."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67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Updated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new updated program: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Maya..."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Maya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0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The string data type</a:t>
            </a:r>
          </a:p>
          <a:p>
            <a:pPr lvl="1"/>
            <a:r>
              <a:rPr lang="en-US" sz="3200" dirty="0"/>
              <a:t>Built-in </a:t>
            </a:r>
            <a:r>
              <a:rPr lang="en-US" sz="3200" dirty="0" smtClean="0"/>
              <a:t>methods</a:t>
            </a:r>
            <a:endParaRPr lang="en-US" sz="3200" dirty="0"/>
          </a:p>
          <a:p>
            <a:pPr lvl="2"/>
            <a:r>
              <a:rPr lang="en-US" sz="2800" dirty="0"/>
              <a:t>Slicing and concatenation</a:t>
            </a:r>
          </a:p>
          <a:p>
            <a:pPr lvl="2"/>
            <a:r>
              <a:rPr lang="en-US" sz="2800" dirty="0"/>
              <a:t>Escape sequences</a:t>
            </a:r>
          </a:p>
          <a:p>
            <a:pPr lvl="2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.lower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800" dirty="0"/>
              <a:t>and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.upper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2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.strip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800" dirty="0"/>
              <a:t>and whitespace</a:t>
            </a:r>
          </a:p>
          <a:p>
            <a:pPr lvl="2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.split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800" dirty="0"/>
              <a:t>and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.join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6615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Program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Maya...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1167" y="5154449"/>
            <a:ext cx="45283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despite all the changes we made to the code, the output is still exactly the same as before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4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Someone Else’s Birthday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/>
              <a:t>Creating this function saved us a lot of typing!</a:t>
            </a:r>
          </a:p>
          <a:p>
            <a:pPr lvl="3"/>
            <a:endParaRPr lang="en-US" dirty="0"/>
          </a:p>
          <a:p>
            <a:r>
              <a:rPr lang="en-US" dirty="0"/>
              <a:t>What if it’s Luke’s birthday?</a:t>
            </a:r>
          </a:p>
          <a:p>
            <a:pPr lvl="1"/>
            <a:r>
              <a:rPr lang="en-US" sz="3000" dirty="0"/>
              <a:t>We could write a new </a:t>
            </a:r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000" dirty="0"/>
              <a:t> function!</a:t>
            </a:r>
          </a:p>
          <a:p>
            <a:pPr lvl="3"/>
            <a:endParaRPr lang="en-US" dirty="0"/>
          </a:p>
          <a:p>
            <a:pPr marL="45720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Luke..."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88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“Happy Birthday”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Maya..."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Luke..."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Maya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  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empty line between the two (take a breath!)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Luke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172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Program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birthday2.py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Maya...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Luke...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3074" name="Picture 2" descr="https://pixabay.com/static/uploads/photo/2016/02/09/17/43/dogs-1190015_6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AFC"/>
              </a:clrFrom>
              <a:clrTo>
                <a:srgbClr val="F9FA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43" y="3001244"/>
            <a:ext cx="4276860" cy="356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26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Birthdays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4698" cy="4156799"/>
          </a:xfrm>
        </p:spPr>
        <p:txBody>
          <a:bodyPr/>
          <a:lstStyle/>
          <a:p>
            <a:r>
              <a:rPr lang="en-US" dirty="0"/>
              <a:t>This is much easier to read and use!</a:t>
            </a:r>
          </a:p>
          <a:p>
            <a:r>
              <a:rPr lang="en-US" dirty="0"/>
              <a:t>But… there’s still a </a:t>
            </a:r>
            <a:r>
              <a:rPr lang="en-US" u="sng" dirty="0"/>
              <a:t>lot</a:t>
            </a:r>
            <a:r>
              <a:rPr lang="en-US" dirty="0"/>
              <a:t> of code duplication</a:t>
            </a:r>
          </a:p>
          <a:p>
            <a:pPr lvl="3"/>
            <a:endParaRPr lang="en-US" dirty="0"/>
          </a:p>
          <a:p>
            <a:r>
              <a:rPr lang="en-US" dirty="0"/>
              <a:t>The only difference between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and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is what?</a:t>
            </a:r>
          </a:p>
          <a:p>
            <a:pPr lvl="1"/>
            <a:r>
              <a:rPr lang="en-US" sz="3200" dirty="0"/>
              <a:t>The name in the third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r>
              <a:rPr lang="en-US" sz="3200" dirty="0"/>
              <a:t> statement</a:t>
            </a:r>
          </a:p>
          <a:p>
            <a:r>
              <a:rPr lang="en-US" dirty="0"/>
              <a:t>We could combine these two functions into one by using something called a </a:t>
            </a:r>
            <a:r>
              <a:rPr lang="en-US" b="1" i="1" dirty="0"/>
              <a:t>parameter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90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Function Parameters</a:t>
            </a:r>
          </a:p>
        </p:txBody>
      </p:sp>
    </p:spTree>
    <p:extLst>
      <p:ext uri="{BB962C8B-B14F-4D97-AF65-F5344CB8AC3E}">
        <p14:creationId xmlns:p14="http://schemas.microsoft.com/office/powerpoint/2010/main" val="1443533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Parameter?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parameter</a:t>
            </a:r>
            <a:r>
              <a:rPr lang="en-US" dirty="0"/>
              <a:t> is a variable that is </a:t>
            </a:r>
            <a:r>
              <a:rPr lang="en-US" u="sng" dirty="0"/>
              <a:t>initialized</a:t>
            </a:r>
            <a:r>
              <a:rPr lang="en-US" dirty="0"/>
              <a:t> when we </a:t>
            </a:r>
            <a:r>
              <a:rPr lang="en-US" u="sng" dirty="0"/>
              <a:t>call</a:t>
            </a:r>
            <a:r>
              <a:rPr lang="en-US" dirty="0"/>
              <a:t> a function</a:t>
            </a:r>
          </a:p>
          <a:p>
            <a:r>
              <a:rPr lang="en-US" dirty="0"/>
              <a:t>We can create 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function that takes in a person’s name (a string) as a parameter</a:t>
            </a:r>
          </a:p>
          <a:p>
            <a:pPr marL="457200" lvl="1" indent="0">
              <a:buNone/>
            </a:pPr>
            <a:endParaRPr lang="en-US" altLang="en-US" sz="2000" b="1" dirty="0">
              <a:latin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000" b="1" dirty="0">
                <a:latin typeface="Courier New" panose="02070309020205020404" pitchFamily="49" charset="0"/>
              </a:rPr>
              <a:t>(person):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1557" y="4847794"/>
            <a:ext cx="165580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516198" y="4794422"/>
            <a:ext cx="1525359" cy="28420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690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“Happy Birthday” with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029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“Happy Birthday” with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2673005"/>
            <a:ext cx="280910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passed in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590800" y="2730843"/>
            <a:ext cx="914400" cy="1729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5940" y="2673005"/>
            <a:ext cx="169699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being used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190735" y="3249827"/>
            <a:ext cx="665205" cy="59312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09751" y="4983718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argument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048000" y="5214551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93276" y="5638971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argument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031525" y="5869804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984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7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Program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birthday3.py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Maya 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Luke 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9605" y="3525621"/>
            <a:ext cx="234572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looks the same as before!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82963" y="4356618"/>
            <a:ext cx="3027405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That’s fine!  We wanted to make our code easier to read and use, not change the way it works.</a:t>
            </a:r>
          </a:p>
        </p:txBody>
      </p:sp>
    </p:spTree>
    <p:extLst>
      <p:ext uri="{BB962C8B-B14F-4D97-AF65-F5344CB8AC3E}">
        <p14:creationId xmlns:p14="http://schemas.microsoft.com/office/powerpoint/2010/main" val="597140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360296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Prompt for Name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we update the code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to ask the user for the name of the person?</a:t>
            </a:r>
          </a:p>
          <a:p>
            <a:pPr lvl="1"/>
            <a:r>
              <a:rPr lang="en-US" dirty="0"/>
              <a:t>Current code looks like this: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2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Prompt for Name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How would we update the code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to ask the user for the name of the person?</a:t>
            </a:r>
          </a:p>
          <a:p>
            <a:pPr lvl="1"/>
            <a:r>
              <a:rPr lang="en-US" dirty="0"/>
              <a:t>Updated code looks like this: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"Whose birthday?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0973" y="5525353"/>
            <a:ext cx="511569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Nothing else needs to change – and the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 stays the same</a:t>
            </a:r>
          </a:p>
        </p:txBody>
      </p:sp>
    </p:spTree>
    <p:extLst>
      <p:ext uri="{BB962C8B-B14F-4D97-AF65-F5344CB8AC3E}">
        <p14:creationId xmlns:p14="http://schemas.microsoft.com/office/powerpoint/2010/main" val="108119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birthday4.py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Whose birthday?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UMBC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UMBC 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sz="4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14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Parameters Work</a:t>
            </a:r>
          </a:p>
        </p:txBody>
      </p:sp>
    </p:spTree>
    <p:extLst>
      <p:ext uri="{BB962C8B-B14F-4D97-AF65-F5344CB8AC3E}">
        <p14:creationId xmlns:p14="http://schemas.microsoft.com/office/powerpoint/2010/main" val="751020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and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function is its own little subprogram</a:t>
            </a:r>
          </a:p>
          <a:p>
            <a:pPr lvl="1"/>
            <a:r>
              <a:rPr lang="en-US" sz="3200" dirty="0"/>
              <a:t>Variables used inside of a function </a:t>
            </a:r>
            <a:br>
              <a:rPr lang="en-US" sz="3200" dirty="0"/>
            </a:br>
            <a:r>
              <a:rPr lang="en-US" sz="3200" dirty="0"/>
              <a:t>are </a:t>
            </a:r>
            <a:r>
              <a:rPr lang="en-US" sz="3200" b="1" i="1" dirty="0"/>
              <a:t>local</a:t>
            </a:r>
            <a:r>
              <a:rPr lang="en-US" sz="3200" dirty="0"/>
              <a:t> to that function</a:t>
            </a:r>
          </a:p>
          <a:p>
            <a:pPr lvl="1"/>
            <a:r>
              <a:rPr lang="en-US" sz="3200" dirty="0"/>
              <a:t>Even if they have the same name as variables that appear outside that function</a:t>
            </a:r>
          </a:p>
          <a:p>
            <a:r>
              <a:rPr lang="en-US" dirty="0"/>
              <a:t>The </a:t>
            </a:r>
            <a:r>
              <a:rPr lang="en-US" b="1" u="sng" dirty="0"/>
              <a:t>only</a:t>
            </a:r>
            <a:r>
              <a:rPr lang="en-US" dirty="0"/>
              <a:t> way for a function to see a variable from another function is for that variable to be passed in as a </a:t>
            </a:r>
            <a:r>
              <a:rPr lang="en-US" b="1" i="1" dirty="0"/>
              <a:t>parameter</a:t>
            </a:r>
            <a:endParaRPr lang="en-US" b="1" i="1" u="sng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87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Syntax with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function definition looks like this: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formalParameters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body of the function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4602" y="2612847"/>
            <a:ext cx="40668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name: follows same naming rules as variable names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28986" y="3443844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3242" y="3388937"/>
            <a:ext cx="442355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(no special characters, can’t start with a number, no keywords, etc.)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8986" y="5360755"/>
            <a:ext cx="434984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formal parameters that the function takes in – </a:t>
            </a:r>
            <a:r>
              <a: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can be empty!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634083" y="4639569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768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/>
              <a:t>formal parameters</a:t>
            </a:r>
            <a:r>
              <a:rPr lang="en-US" dirty="0"/>
              <a:t>, like all variables used in the function, are </a:t>
            </a:r>
            <a:r>
              <a:rPr lang="en-US" b="1" u="sng" dirty="0"/>
              <a:t>only</a:t>
            </a:r>
            <a:r>
              <a:rPr lang="en-US" dirty="0"/>
              <a:t> accessible in the body of the function</a:t>
            </a:r>
          </a:p>
          <a:p>
            <a:pPr lvl="3"/>
            <a:endParaRPr lang="en-US" dirty="0"/>
          </a:p>
          <a:p>
            <a:r>
              <a:rPr lang="en-US" dirty="0"/>
              <a:t>Variables with identical names elsewhere in the program are distinct from those inside the function body</a:t>
            </a:r>
          </a:p>
          <a:p>
            <a:pPr lvl="1"/>
            <a:r>
              <a:rPr lang="en-US" sz="3200" dirty="0"/>
              <a:t>We call this the “</a:t>
            </a:r>
            <a:r>
              <a:rPr lang="en-US" sz="3200" b="1" i="1" dirty="0"/>
              <a:t>scope</a:t>
            </a:r>
            <a:r>
              <a:rPr lang="en-US" sz="3200" dirty="0"/>
              <a:t>” of a 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33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variables are boxes, passing a value </a:t>
            </a:r>
            <a:br>
              <a:rPr lang="en-US" dirty="0"/>
            </a:br>
            <a:r>
              <a:rPr lang="en-US" dirty="0"/>
              <a:t>in as a formal parameter entails:</a:t>
            </a:r>
          </a:p>
          <a:p>
            <a:pPr lvl="1"/>
            <a:r>
              <a:rPr lang="en-US" dirty="0"/>
              <a:t>Extracting the value</a:t>
            </a:r>
          </a:p>
          <a:p>
            <a:pPr lvl="1"/>
            <a:r>
              <a:rPr lang="en-US" dirty="0"/>
              <a:t>Sending it to the called function</a:t>
            </a:r>
          </a:p>
          <a:p>
            <a:pPr lvl="2"/>
            <a:r>
              <a:rPr lang="en-US" dirty="0"/>
              <a:t>Where it will be stored in a new box</a:t>
            </a:r>
          </a:p>
          <a:p>
            <a:pPr lvl="2"/>
            <a:r>
              <a:rPr lang="en-US" dirty="0"/>
              <a:t>Named after the formal parameter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9" name="Down Arrow 8"/>
          <p:cNvSpPr/>
          <p:nvPr/>
        </p:nvSpPr>
        <p:spPr>
          <a:xfrm rot="2731310">
            <a:off x="7650341" y="2282294"/>
            <a:ext cx="678730" cy="1169958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76" y="5528837"/>
            <a:ext cx="3920633" cy="949528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>
            <a:off x="7131342" y="3955078"/>
            <a:ext cx="678730" cy="949525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457200" y="832186"/>
            <a:ext cx="6400800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992643" y="998185"/>
            <a:ext cx="1844613" cy="1426086"/>
            <a:chOff x="7031396" y="1241101"/>
            <a:chExt cx="1844613" cy="142608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397" y="1241101"/>
              <a:ext cx="1844612" cy="1426086"/>
            </a:xfrm>
            <a:prstGeom prst="rect">
              <a:avLst/>
            </a:prstGeom>
          </p:spPr>
        </p:pic>
        <p:sp>
          <p:nvSpPr>
            <p:cNvPr id="21" name="Folded Corner 20"/>
            <p:cNvSpPr/>
            <p:nvPr/>
          </p:nvSpPr>
          <p:spPr>
            <a:xfrm rot="10800000" flipH="1">
              <a:off x="7686889" y="1322216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612785" y="1335781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3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396" y="1523606"/>
              <a:ext cx="1767108" cy="113931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7914950" y="1875007"/>
              <a:ext cx="448796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b="1" cap="none" spc="0" dirty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x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49589" y="2717465"/>
            <a:ext cx="831351" cy="842006"/>
            <a:chOff x="6591161" y="2758702"/>
            <a:chExt cx="831351" cy="842006"/>
          </a:xfrm>
        </p:grpSpPr>
        <p:sp>
          <p:nvSpPr>
            <p:cNvPr id="26" name="Folded Corner 25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5376" y="5528093"/>
            <a:ext cx="3920633" cy="95101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449416">
            <a:off x="5229872" y="5768116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Arguments</a:t>
            </a:r>
          </a:p>
        </p:txBody>
      </p:sp>
    </p:spTree>
    <p:extLst>
      <p:ext uri="{BB962C8B-B14F-4D97-AF65-F5344CB8AC3E}">
        <p14:creationId xmlns:p14="http://schemas.microsoft.com/office/powerpoint/2010/main" val="3454831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44 -0.23912 L -0.00104 -0.004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1173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111E-6 L 0.02118 0.3717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96296E-6 L 0.46979 -2.96296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9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0.46753 -1.48148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68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47969 3.33333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6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0.37176 L 0.47431 0.3717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/>
      <p:bldP spid="16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variables are boxes, passing a value </a:t>
            </a:r>
            <a:br>
              <a:rPr lang="en-US" dirty="0"/>
            </a:br>
            <a:r>
              <a:rPr lang="en-US" dirty="0"/>
              <a:t>in as a formal parameter entails:</a:t>
            </a:r>
          </a:p>
          <a:p>
            <a:pPr lvl="1"/>
            <a:r>
              <a:rPr lang="en-US" dirty="0"/>
              <a:t>Extracting the value</a:t>
            </a:r>
          </a:p>
          <a:p>
            <a:pPr lvl="1"/>
            <a:r>
              <a:rPr lang="en-US" dirty="0"/>
              <a:t>Sending it to the called function</a:t>
            </a:r>
          </a:p>
          <a:p>
            <a:pPr lvl="2"/>
            <a:r>
              <a:rPr lang="en-US" dirty="0"/>
              <a:t>Where it will be stored in a new box</a:t>
            </a:r>
          </a:p>
          <a:p>
            <a:pPr lvl="2"/>
            <a:r>
              <a:rPr lang="en-US" dirty="0"/>
              <a:t>Named after the formal parameter</a:t>
            </a:r>
          </a:p>
          <a:p>
            <a:r>
              <a:rPr lang="en-US" dirty="0"/>
              <a:t>Each function is its own separate </a:t>
            </a:r>
            <a:br>
              <a:rPr lang="en-US" dirty="0"/>
            </a:br>
            <a:r>
              <a:rPr lang="en-US" dirty="0"/>
              <a:t>“island,” with its own variables</a:t>
            </a:r>
            <a:br>
              <a:rPr lang="en-US" dirty="0"/>
            </a:br>
            <a:r>
              <a:rPr lang="en-US" dirty="0"/>
              <a:t>(boxes that can hold unique values)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3002" y="1134630"/>
            <a:ext cx="2691506" cy="3769287"/>
          </a:xfrm>
          <a:prstGeom prst="rect">
            <a:avLst/>
          </a:prstGeom>
        </p:spPr>
      </p:pic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457200" y="832186"/>
            <a:ext cx="6396087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grpSp>
        <p:nvGrpSpPr>
          <p:cNvPr id="18" name="Group 17"/>
          <p:cNvGrpSpPr/>
          <p:nvPr/>
        </p:nvGrpSpPr>
        <p:grpSpPr>
          <a:xfrm rot="1620162">
            <a:off x="10137347" y="3895109"/>
            <a:ext cx="2300274" cy="759314"/>
            <a:chOff x="4374875" y="3632970"/>
            <a:chExt cx="3920633" cy="129419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74875" y="3976890"/>
              <a:ext cx="3920633" cy="949528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6044478" y="3632970"/>
              <a:ext cx="831351" cy="842007"/>
              <a:chOff x="6431057" y="3074723"/>
              <a:chExt cx="831351" cy="842007"/>
            </a:xfrm>
          </p:grpSpPr>
          <p:sp>
            <p:nvSpPr>
              <p:cNvPr id="32" name="Folded Corner 31"/>
              <p:cNvSpPr/>
              <p:nvPr/>
            </p:nvSpPr>
            <p:spPr>
              <a:xfrm rot="10800000" flipH="1">
                <a:off x="6505160" y="3074723"/>
                <a:ext cx="705348" cy="84200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431057" y="3088286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374875" y="3976146"/>
              <a:ext cx="3920633" cy="951014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 rot="323522">
              <a:off x="4696506" y="4187887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Arguments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1470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30296 -0.032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-16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/>
              <a:t>This is our president, Freeman A. Hrabowski III</a:t>
            </a:r>
          </a:p>
          <a:p>
            <a:pPr lvl="1"/>
            <a:r>
              <a:rPr lang="en-US" dirty="0"/>
              <a:t>According to Wikipedia, he is a “a prominent American educator, advocate, and mathematician” and has been the President of UMBC since 1992</a:t>
            </a:r>
          </a:p>
          <a:p>
            <a:pPr lvl="1"/>
            <a:r>
              <a:rPr lang="en-US" dirty="0"/>
              <a:t>He will also take you </a:t>
            </a:r>
            <a:br>
              <a:rPr lang="en-US" dirty="0"/>
            </a:br>
            <a:r>
              <a:rPr lang="en-US" dirty="0"/>
              <a:t>up to the roof of the</a:t>
            </a:r>
            <a:br>
              <a:rPr lang="en-US" dirty="0"/>
            </a:br>
            <a:r>
              <a:rPr lang="en-US" dirty="0"/>
              <a:t>Admin building to </a:t>
            </a:r>
            <a:br>
              <a:rPr lang="en-US" dirty="0"/>
            </a:br>
            <a:r>
              <a:rPr lang="en-US" dirty="0"/>
              <a:t>show off the campus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34" y="4025963"/>
            <a:ext cx="4284766" cy="228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72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learn why you would want to divide your code into smaller, more specific pieces (functions!)</a:t>
            </a:r>
          </a:p>
          <a:p>
            <a:r>
              <a:rPr lang="en-US" dirty="0"/>
              <a:t>To be able to define new functions in Python</a:t>
            </a:r>
          </a:p>
          <a:p>
            <a:r>
              <a:rPr lang="en-US" dirty="0"/>
              <a:t>To understand the details of function calls and parameter passing in Python</a:t>
            </a:r>
          </a:p>
          <a:p>
            <a:r>
              <a:rPr lang="en-US" dirty="0"/>
              <a:t>To use functions to reduce code duplication and increase program modularity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11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my (fictional) dog, a Chesapeake Bay Retriever also named Hrabowski</a:t>
            </a:r>
          </a:p>
          <a:p>
            <a:pPr lvl="1"/>
            <a:r>
              <a:rPr lang="en-US" sz="3200" dirty="0"/>
              <a:t>He knows how to “sit” and</a:t>
            </a:r>
            <a:br>
              <a:rPr lang="en-US" sz="3200" dirty="0"/>
            </a:br>
            <a:r>
              <a:rPr lang="en-US" sz="3200" dirty="0"/>
              <a:t>“fetch,” and his favorite toy </a:t>
            </a:r>
            <a:br>
              <a:rPr lang="en-US" sz="3200" dirty="0"/>
            </a:br>
            <a:r>
              <a:rPr lang="en-US" sz="3200" dirty="0"/>
              <a:t>is a squeaky yellow duck</a:t>
            </a:r>
          </a:p>
          <a:p>
            <a:pPr lvl="1"/>
            <a:r>
              <a:rPr lang="en-US" sz="3200" dirty="0"/>
              <a:t>He tries really hard, but has</a:t>
            </a:r>
            <a:br>
              <a:rPr lang="en-US" sz="3200" dirty="0"/>
            </a:br>
            <a:r>
              <a:rPr lang="en-US" sz="3200" dirty="0"/>
              <a:t>yet to actually catch his tail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160" y="3167317"/>
            <a:ext cx="2463461" cy="30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9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two very different things, both of which are called Hrabowski:</a:t>
            </a:r>
          </a:p>
          <a:p>
            <a:pPr lvl="1"/>
            <a:r>
              <a:rPr lang="en-US" dirty="0"/>
              <a:t>UMBC’s President Hrabowski</a:t>
            </a:r>
          </a:p>
          <a:p>
            <a:pPr lvl="1"/>
            <a:r>
              <a:rPr lang="en-US" dirty="0"/>
              <a:t>My (fictional) dog Hrabowski</a:t>
            </a:r>
          </a:p>
          <a:p>
            <a:pPr lvl="3"/>
            <a:endParaRPr lang="en-US" dirty="0"/>
          </a:p>
          <a:p>
            <a:r>
              <a:rPr lang="en-US" dirty="0"/>
              <a:t>Inside the </a:t>
            </a:r>
            <a:r>
              <a:rPr lang="en-US" b="1" i="1" dirty="0"/>
              <a:t>scope</a:t>
            </a:r>
            <a:r>
              <a:rPr lang="en-US" dirty="0"/>
              <a:t> of this classroom, we might talk about “the tricks Hrabowski learned”</a:t>
            </a:r>
          </a:p>
          <a:p>
            <a:pPr lvl="1"/>
            <a:r>
              <a:rPr lang="en-US" dirty="0"/>
              <a:t>This only makes sense within the correct scope!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726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9796" cy="4156799"/>
          </a:xfrm>
        </p:spPr>
        <p:txBody>
          <a:bodyPr/>
          <a:lstStyle/>
          <a:p>
            <a:r>
              <a:rPr lang="en-US" dirty="0"/>
              <a:t>In the same way, a variable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person </a:t>
            </a:r>
            <a:r>
              <a:rPr lang="en-US" dirty="0"/>
              <a:t>inside the function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is completely </a:t>
            </a:r>
            <a:r>
              <a:rPr lang="en-US" u="sng" dirty="0"/>
              <a:t>different</a:t>
            </a:r>
            <a:r>
              <a:rPr lang="en-US" dirty="0"/>
              <a:t> from a variable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person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endParaRPr lang="en-US" dirty="0"/>
          </a:p>
          <a:p>
            <a:r>
              <a:rPr lang="en-US" dirty="0"/>
              <a:t>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function has one idea of what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variable is, and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has another</a:t>
            </a:r>
          </a:p>
          <a:p>
            <a:r>
              <a:rPr lang="en-US" dirty="0"/>
              <a:t>It depends on the context, or “scope” we are 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74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Calling Functions with Parameters</a:t>
            </a:r>
          </a:p>
        </p:txBody>
      </p:sp>
    </p:spTree>
    <p:extLst>
      <p:ext uri="{BB962C8B-B14F-4D97-AF65-F5344CB8AC3E}">
        <p14:creationId xmlns:p14="http://schemas.microsoft.com/office/powerpoint/2010/main" val="614895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with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order to call a function that has parameters, use its name, and inside the parentheses place the argument(s) you want to pass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string"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numVar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/>
              <a:t>These variables are the </a:t>
            </a:r>
            <a:r>
              <a:rPr lang="en-US" b="1" i="1" dirty="0"/>
              <a:t>arguments</a:t>
            </a:r>
            <a:r>
              <a:rPr lang="en-US" dirty="0"/>
              <a:t> (the values) that are passed to the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02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Trace: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person,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7559" y="4688300"/>
            <a:ext cx="25786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argument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35808" y="491913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97559" y="5300710"/>
            <a:ext cx="25786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argument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035808" y="553154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97559" y="2667238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formal parameter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3195687" y="2779776"/>
            <a:ext cx="1701873" cy="1182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652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and Function 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comes to a function call, it initiates a four-step process: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calling program </a:t>
            </a:r>
            <a:r>
              <a:rPr lang="en-US" sz="2600" b="1" i="1" dirty="0"/>
              <a:t>suspends execution</a:t>
            </a:r>
            <a:r>
              <a:rPr lang="en-US" sz="2600" b="1" dirty="0"/>
              <a:t> 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/>
              <a:t>at the point of the </a:t>
            </a:r>
            <a:r>
              <a:rPr lang="en-US" sz="2600" u="sng" dirty="0"/>
              <a:t>call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</a:t>
            </a:r>
            <a:r>
              <a:rPr lang="en-US" sz="2600" b="1" i="1" dirty="0"/>
              <a:t>formal parameters </a:t>
            </a:r>
            <a:r>
              <a:rPr lang="en-US" sz="2600" dirty="0"/>
              <a:t>of the function </a:t>
            </a:r>
            <a:br>
              <a:rPr lang="en-US" sz="2600" dirty="0"/>
            </a:br>
            <a:r>
              <a:rPr lang="en-US" sz="2600" dirty="0"/>
              <a:t>get assigned the values supplied by the </a:t>
            </a:r>
            <a:br>
              <a:rPr lang="en-US" sz="2600" dirty="0"/>
            </a:br>
            <a:r>
              <a:rPr lang="en-US" sz="2600" b="1" i="1" dirty="0"/>
              <a:t>arguments </a:t>
            </a:r>
            <a:r>
              <a:rPr lang="en-US" sz="2600" dirty="0"/>
              <a:t>in the call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body of the function is </a:t>
            </a:r>
            <a:r>
              <a:rPr lang="en-US" sz="2600" b="1" i="1" dirty="0"/>
              <a:t>executed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 </a:t>
            </a:r>
            <a:r>
              <a:rPr lang="en-US" sz="2600" b="1" i="1" dirty="0"/>
              <a:t>Control </a:t>
            </a:r>
            <a:r>
              <a:rPr lang="en-US" sz="2600" dirty="0"/>
              <a:t>is returned to the point </a:t>
            </a:r>
            <a:r>
              <a:rPr lang="en-US" sz="2600" u="sng" dirty="0"/>
              <a:t>just after</a:t>
            </a:r>
            <a:r>
              <a:rPr lang="en-US" sz="2600" dirty="0"/>
              <a:t> </a:t>
            </a:r>
            <a:br>
              <a:rPr lang="en-US" sz="2600" dirty="0"/>
            </a:br>
            <a:r>
              <a:rPr lang="en-US" sz="2600" dirty="0"/>
              <a:t>where the function was called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890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Trace: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pPr eaLnBrk="1" hangingPunct="1"/>
            <a:r>
              <a:rPr lang="en-US" altLang="en-US" dirty="0"/>
              <a:t>Let’s trace through the following code:</a:t>
            </a:r>
          </a:p>
          <a:p>
            <a:pPr marL="914400" indent="0" eaLnBrk="1" hangingPunct="1"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>
                <a:latin typeface="Courier New" panose="02070309020205020404" pitchFamily="49" charset="0"/>
              </a:rPr>
              <a:t>(</a:t>
            </a:r>
            <a:r>
              <a:rPr lang="en-US" altLang="en-US" sz="2800" b="1" dirty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sz="2800" b="1" dirty="0">
                <a:latin typeface="Courier New" panose="02070309020205020404" pitchFamily="49" charset="0"/>
              </a:rPr>
              <a:t>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800" b="1" dirty="0">
                <a:latin typeface="Courier New" panose="02070309020205020404" pitchFamily="49" charset="0"/>
              </a:rPr>
              <a:t>()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>
                <a:latin typeface="Courier New" panose="02070309020205020404" pitchFamily="49" charset="0"/>
              </a:rPr>
              <a:t>(</a:t>
            </a:r>
            <a:r>
              <a:rPr lang="en-US" altLang="en-US" sz="2800" b="1" dirty="0">
                <a:solidFill>
                  <a:srgbClr val="008000"/>
                </a:solidFill>
                <a:latin typeface="Courier New" panose="02070309020205020404" pitchFamily="49" charset="0"/>
              </a:rPr>
              <a:t>"Luke"</a:t>
            </a:r>
            <a:r>
              <a:rPr lang="en-US" altLang="en-US" sz="2800" b="1" dirty="0">
                <a:latin typeface="Courier New" panose="02070309020205020404" pitchFamily="49" charset="0"/>
              </a:rPr>
              <a:t>)</a:t>
            </a:r>
          </a:p>
          <a:p>
            <a:pPr eaLnBrk="1" hangingPunct="1"/>
            <a:r>
              <a:rPr lang="en-US" altLang="en-US" dirty="0"/>
              <a:t>When Python gets to the line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b="1" dirty="0">
                <a:latin typeface="Courier New" panose="02070309020205020404" pitchFamily="49" charset="0"/>
              </a:rPr>
              <a:t>(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b="1" dirty="0">
                <a:latin typeface="Courier New" panose="02070309020205020404" pitchFamily="49" charset="0"/>
              </a:rPr>
              <a:t>)</a:t>
            </a:r>
            <a:r>
              <a:rPr lang="en-US" altLang="en-US" dirty="0"/>
              <a:t>, execution of </a:t>
            </a:r>
            <a:r>
              <a:rPr lang="en-US" altLang="en-US" b="1" dirty="0">
                <a:latin typeface="Courier New" panose="02070309020205020404" pitchFamily="49" charset="0"/>
              </a:rPr>
              <a:t>main</a:t>
            </a:r>
            <a:r>
              <a:rPr lang="en-US" altLang="en-US" dirty="0"/>
              <a:t> is temporarily suspended</a:t>
            </a:r>
          </a:p>
          <a:p>
            <a:pPr eaLnBrk="1" hangingPunct="1"/>
            <a:r>
              <a:rPr lang="en-US" altLang="en-US" dirty="0"/>
              <a:t>Python looks up the definition of </a:t>
            </a:r>
            <a:r>
              <a:rPr lang="en-US" altLang="en-US" b="1" dirty="0">
                <a:latin typeface="Courier New" panose="02070309020205020404" pitchFamily="49" charset="0"/>
              </a:rPr>
              <a:t>sing()</a:t>
            </a:r>
            <a:r>
              <a:rPr lang="en-US" altLang="en-US" dirty="0"/>
              <a:t> and sees it has one formal parameter,</a:t>
            </a:r>
            <a:r>
              <a:rPr lang="en-US" altLang="en-US" b="1" dirty="0">
                <a:latin typeface="Courier New" panose="02070309020205020404" pitchFamily="49" charset="0"/>
              </a:rPr>
              <a:t> person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577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Initializing Formal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/>
              <a:t>formal parameter </a:t>
            </a:r>
            <a:r>
              <a:rPr lang="en-US" dirty="0"/>
              <a:t>is assigned the value of the </a:t>
            </a:r>
            <a:r>
              <a:rPr lang="en-US" b="1" i="1" dirty="0"/>
              <a:t>argument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When we call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, it as if the following statement was executed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 =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endParaRPr lang="en-US" dirty="0">
              <a:solidFill>
                <a:srgbClr val="008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83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Trace: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/>
              <a:t>Next, Python begins executing the </a:t>
            </a:r>
            <a:br>
              <a:rPr lang="en-US" dirty="0"/>
            </a:br>
            <a:r>
              <a:rPr lang="en-US" dirty="0"/>
              <a:t>body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function</a:t>
            </a:r>
          </a:p>
          <a:p>
            <a:pPr lvl="1"/>
            <a:r>
              <a:rPr lang="en-US" dirty="0"/>
              <a:t>First statement is another function call,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/>
              <a:t>– what does Python do now?</a:t>
            </a:r>
          </a:p>
          <a:p>
            <a:pPr marL="1196975" lvl="1"/>
            <a:r>
              <a:rPr lang="en-US" dirty="0"/>
              <a:t>Python suspends the execution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and transfers control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</a:t>
            </a:r>
          </a:p>
          <a:p>
            <a:pPr marL="1196975" lvl="1"/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/>
              <a:t>function’s body is a single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/>
              <a:t>statement, which is executed</a:t>
            </a:r>
          </a:p>
          <a:p>
            <a:pPr lvl="1"/>
            <a:r>
              <a:rPr lang="en-US" dirty="0"/>
              <a:t>Control returns to where it left off 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Structures (Review)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A program can proceed:</a:t>
            </a:r>
          </a:p>
          <a:p>
            <a:pPr lvl="1"/>
            <a:r>
              <a:rPr lang="en-US" sz="3200" dirty="0"/>
              <a:t>In sequence</a:t>
            </a:r>
          </a:p>
          <a:p>
            <a:pPr lvl="1"/>
            <a:r>
              <a:rPr lang="en-US" sz="3200" dirty="0"/>
              <a:t>Selectively (branching): making decisions</a:t>
            </a:r>
          </a:p>
          <a:p>
            <a:pPr lvl="1"/>
            <a:r>
              <a:rPr lang="en-US" sz="3200" dirty="0"/>
              <a:t>Repetitively (iteratively): looping</a:t>
            </a:r>
          </a:p>
          <a:p>
            <a:pPr lvl="1"/>
            <a:r>
              <a:rPr lang="en-US" sz="3200" dirty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4292" y="483685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4376220"/>
            <a:ext cx="346867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1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Trace: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Execution continues in this way with </a:t>
            </a:r>
            <a:br>
              <a:rPr lang="en-US" dirty="0"/>
            </a:br>
            <a:r>
              <a:rPr lang="en-US" dirty="0"/>
              <a:t>two more “trips” to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/>
              <a:t>function</a:t>
            </a:r>
          </a:p>
          <a:p>
            <a:endParaRPr lang="en-US" dirty="0"/>
          </a:p>
          <a:p>
            <a:r>
              <a:rPr lang="en-US" dirty="0"/>
              <a:t>When Python gets to the end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  <a:r>
              <a:rPr lang="en-US" dirty="0"/>
              <a:t>, control returns to...</a:t>
            </a:r>
          </a:p>
          <a:p>
            <a:pPr lvl="1"/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200" dirty="0"/>
              <a:t>, which picks up...</a:t>
            </a:r>
          </a:p>
          <a:p>
            <a:pPr lvl="1"/>
            <a:r>
              <a:rPr lang="en-US" sz="3200" dirty="0"/>
              <a:t>where it left off, on the line immediately </a:t>
            </a:r>
            <a:br>
              <a:rPr lang="en-US" sz="3200" dirty="0"/>
            </a:br>
            <a:r>
              <a:rPr lang="en-US" sz="3200" dirty="0"/>
              <a:t>following the function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24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/>
        </p:nvSpPr>
        <p:spPr>
          <a:xfrm rot="16042003">
            <a:off x="1890026" y="2014379"/>
            <a:ext cx="2751811" cy="3419081"/>
          </a:xfrm>
          <a:prstGeom prst="arc">
            <a:avLst>
              <a:gd name="adj1" fmla="val 6173740"/>
              <a:gd name="adj2" fmla="val 14307879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Arc 24"/>
          <p:cNvSpPr/>
          <p:nvPr/>
        </p:nvSpPr>
        <p:spPr>
          <a:xfrm rot="16042003">
            <a:off x="1869357" y="2128813"/>
            <a:ext cx="2460402" cy="3107591"/>
          </a:xfrm>
          <a:prstGeom prst="arc">
            <a:avLst>
              <a:gd name="adj1" fmla="val 6371698"/>
              <a:gd name="adj2" fmla="val 14307879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Code Trace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(person)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person)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3065" y="3147603"/>
            <a:ext cx="134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</a:t>
            </a:r>
            <a:b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58775" y="5464838"/>
            <a:ext cx="2052251" cy="338554"/>
            <a:chOff x="452926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52926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person:  "Maya"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03300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you!"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499360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89760" y="3368858"/>
            <a:ext cx="2766974" cy="122769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32553" y="3499360"/>
            <a:ext cx="0" cy="430330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89760" y="3368858"/>
            <a:ext cx="2840126" cy="1751782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218392" y="3506801"/>
            <a:ext cx="0" cy="43033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130486" y="2493997"/>
            <a:ext cx="2344489" cy="2764273"/>
          </a:xfrm>
          <a:prstGeom prst="arc">
            <a:avLst>
              <a:gd name="adj1" fmla="val 6371698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Content Placeholder 2"/>
          <p:cNvSpPr>
            <a:spLocks noGrp="1"/>
          </p:cNvSpPr>
          <p:nvPr>
            <p:ph idx="1"/>
          </p:nvPr>
        </p:nvSpPr>
        <p:spPr>
          <a:xfrm>
            <a:off x="5462153" y="4788816"/>
            <a:ext cx="3547713" cy="179241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Note that the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sz="2800" dirty="0"/>
              <a:t> variable in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800" dirty="0"/>
              <a:t> disappeared after we exited the function!</a:t>
            </a:r>
            <a:br>
              <a:rPr lang="en-US" sz="2800" dirty="0"/>
            </a:br>
            <a:endParaRPr lang="en-US" sz="2800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858926" y="4678098"/>
            <a:ext cx="0" cy="30480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16561" y="5249787"/>
            <a:ext cx="2380044" cy="789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Arc 27"/>
          <p:cNvSpPr/>
          <p:nvPr/>
        </p:nvSpPr>
        <p:spPr>
          <a:xfrm rot="16042003">
            <a:off x="1765038" y="2095861"/>
            <a:ext cx="3165343" cy="3740775"/>
          </a:xfrm>
          <a:prstGeom prst="arc">
            <a:avLst>
              <a:gd name="adj1" fmla="val 5700000"/>
              <a:gd name="adj2" fmla="val 13899977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97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  <p:bldP spid="7" grpId="0"/>
      <p:bldP spid="35" grpId="0" animBg="1"/>
      <p:bldP spid="29" grpId="0" animBg="1"/>
      <p:bldP spid="2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function exits, the local variables </a:t>
            </a:r>
            <a:br>
              <a:rPr lang="en-US" dirty="0"/>
            </a:br>
            <a:r>
              <a:rPr lang="en-US" dirty="0"/>
              <a:t>(like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person</a:t>
            </a:r>
            <a:r>
              <a:rPr lang="en-US" dirty="0"/>
              <a:t>) are deleted from memory</a:t>
            </a:r>
          </a:p>
          <a:p>
            <a:endParaRPr lang="en-US" dirty="0"/>
          </a:p>
          <a:p>
            <a:r>
              <a:rPr lang="en-US" dirty="0"/>
              <a:t>If we call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again, a new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person </a:t>
            </a:r>
            <a:r>
              <a:rPr lang="en-US" dirty="0"/>
              <a:t>variable will have to be re-initialized</a:t>
            </a:r>
          </a:p>
          <a:p>
            <a:pPr lvl="1"/>
            <a:r>
              <a:rPr lang="en-US" sz="3200" dirty="0"/>
              <a:t>Local variables do </a:t>
            </a:r>
            <a:r>
              <a:rPr lang="en-US" sz="3200" b="1" u="sng" dirty="0"/>
              <a:t>not</a:t>
            </a:r>
            <a:r>
              <a:rPr lang="en-US" sz="3200" dirty="0"/>
              <a:t> retain their </a:t>
            </a:r>
            <a:br>
              <a:rPr lang="en-US" sz="3200" dirty="0"/>
            </a:br>
            <a:r>
              <a:rPr lang="en-US" sz="3200" dirty="0"/>
              <a:t>value between function calls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18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Trace: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/>
              <a:t>Next statement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is the empty call to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simply produces a blank line</a:t>
            </a:r>
          </a:p>
          <a:p>
            <a:pPr lvl="2"/>
            <a:endParaRPr lang="en-US" sz="1600" dirty="0"/>
          </a:p>
          <a:p>
            <a:r>
              <a:rPr lang="en-US" dirty="0"/>
              <a:t>Python sees another 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so...</a:t>
            </a:r>
          </a:p>
          <a:p>
            <a:pPr lvl="1"/>
            <a:r>
              <a:rPr lang="en-US" sz="3000" dirty="0"/>
              <a:t>It suspends execution of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/>
              <a:t>, and...</a:t>
            </a:r>
          </a:p>
          <a:p>
            <a:pPr lvl="1"/>
            <a:r>
              <a:rPr lang="en-US" sz="3000" dirty="0"/>
              <a:t>Control transfers to…</a:t>
            </a:r>
          </a:p>
          <a:p>
            <a:pPr marL="914400" lvl="2" indent="0">
              <a:buNone/>
            </a:pPr>
            <a:r>
              <a:rPr lang="en-US" sz="3000" dirty="0"/>
              <a:t>the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3000" dirty="0"/>
              <a:t> function</a:t>
            </a:r>
          </a:p>
          <a:p>
            <a:pPr lvl="1"/>
            <a:r>
              <a:rPr lang="en-US" sz="3000" dirty="0"/>
              <a:t>With the argument...</a:t>
            </a:r>
          </a:p>
          <a:p>
            <a:pPr marL="914400" lvl="2" indent="0">
              <a:buNone/>
            </a:pPr>
            <a:r>
              <a:rPr lang="en-US" sz="3000" dirty="0"/>
              <a:t> </a:t>
            </a:r>
            <a:r>
              <a:rPr lang="en-US" sz="3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17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Code Trace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person)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6726" y="1893015"/>
            <a:ext cx="140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 "Luke"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79373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827037" y="3320867"/>
            <a:ext cx="2052251" cy="338554"/>
            <a:chOff x="454811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54811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person:  "Luke"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1671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82881" y="4096512"/>
            <a:ext cx="8180832" cy="2259838"/>
          </a:xfrm>
        </p:spPr>
        <p:txBody>
          <a:bodyPr/>
          <a:lstStyle/>
          <a:p>
            <a:r>
              <a:rPr lang="en-US" dirty="0"/>
              <a:t>The body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is executed with </a:t>
            </a:r>
            <a:br>
              <a:rPr lang="en-US" dirty="0"/>
            </a:br>
            <a:r>
              <a:rPr lang="en-US" dirty="0"/>
              <a:t>the argument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dirty="0"/>
          </a:p>
          <a:p>
            <a:pPr lvl="1"/>
            <a:r>
              <a:rPr lang="en-US" sz="3200" dirty="0"/>
              <a:t>Including its three side trips to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endParaRPr lang="en-US" sz="3200" dirty="0"/>
          </a:p>
          <a:p>
            <a:r>
              <a:rPr lang="en-US" dirty="0"/>
              <a:t>Control then returns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08448" y="2155482"/>
            <a:ext cx="0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rc 15"/>
          <p:cNvSpPr/>
          <p:nvPr/>
        </p:nvSpPr>
        <p:spPr>
          <a:xfrm rot="16200000">
            <a:off x="2691825" y="1038783"/>
            <a:ext cx="2344489" cy="2933374"/>
          </a:xfrm>
          <a:prstGeom prst="arc">
            <a:avLst>
              <a:gd name="adj1" fmla="val 7271343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57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Island Example</a:t>
            </a:r>
          </a:p>
        </p:txBody>
      </p:sp>
    </p:spTree>
    <p:extLst>
      <p:ext uri="{BB962C8B-B14F-4D97-AF65-F5344CB8AC3E}">
        <p14:creationId xmlns:p14="http://schemas.microsoft.com/office/powerpoint/2010/main" val="4241230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175933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"Maya"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Arguments</a:t>
              </a: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547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319950" y="5318488"/>
            <a:ext cx="3920633" cy="1242204"/>
            <a:chOff x="1319950" y="5318488"/>
            <a:chExt cx="3920633" cy="124220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2942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13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04" y="5601595"/>
            <a:ext cx="3920633" cy="949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"Maya"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304" y="5602688"/>
            <a:ext cx="3920633" cy="9510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 rot="21449416">
            <a:off x="4330800" y="5842711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rPr>
              <a:t>USS 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Arguments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00B0F0"/>
              </a:solidFill>
              <a:ea typeface="ＭＳ Ｐゴシック" pitchFamily="34" charset="-128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031502" y="5301263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</a:p>
        </p:txBody>
      </p:sp>
    </p:spTree>
    <p:extLst>
      <p:ext uri="{BB962C8B-B14F-4D97-AF65-F5344CB8AC3E}">
        <p14:creationId xmlns:p14="http://schemas.microsoft.com/office/powerpoint/2010/main" val="2250605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L -0.09636 -0.10486 C -0.11684 -0.12893 -0.14237 -0.1368 -0.1665 -0.12916 C -0.19428 -0.12083 -0.21355 -0.09907 -0.22431 -0.06551 L -0.27553 0.08449 " pathEditMode="relative" rAng="20820000" ptsTypes="AAAAA">
                                      <p:cBhvr>
                                        <p:cTn id="6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Functions</a:t>
            </a:r>
          </a:p>
        </p:txBody>
      </p:sp>
    </p:spTree>
    <p:extLst>
      <p:ext uri="{BB962C8B-B14F-4D97-AF65-F5344CB8AC3E}">
        <p14:creationId xmlns:p14="http://schemas.microsoft.com/office/powerpoint/2010/main" val="634212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49910" y="5597322"/>
            <a:ext cx="3920633" cy="952107"/>
            <a:chOff x="3606849" y="5606749"/>
            <a:chExt cx="3920633" cy="95210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1000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00104 0.384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is changed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27" y="4585306"/>
            <a:ext cx="1844612" cy="142608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9" name="Folded Corner 48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"Maya"</a:t>
              </a:r>
            </a:p>
          </p:txBody>
        </p:sp>
      </p:grpSp>
      <p:sp>
        <p:nvSpPr>
          <p:cNvPr id="41" name="Rectangle 40"/>
          <p:cNvSpPr/>
          <p:nvPr/>
        </p:nvSpPr>
        <p:spPr>
          <a:xfrm rot="18213462" flipH="1">
            <a:off x="8448834" y="4711445"/>
            <a:ext cx="77844" cy="62596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8053226" y="4674957"/>
            <a:ext cx="831351" cy="842006"/>
            <a:chOff x="6591161" y="2758702"/>
            <a:chExt cx="831351" cy="842006"/>
          </a:xfrm>
        </p:grpSpPr>
        <p:sp>
          <p:nvSpPr>
            <p:cNvPr id="45" name="Folded Corner 44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"temp"</a:t>
              </a:r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26" y="4867811"/>
            <a:ext cx="1767108" cy="1139319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8025030" y="5304729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cxnSp>
        <p:nvCxnSpPr>
          <p:cNvPr id="39" name="Straight Arrow Connector 38"/>
          <p:cNvCxnSpPr/>
          <p:nvPr/>
        </p:nvCxnSpPr>
        <p:spPr>
          <a:xfrm flipH="1">
            <a:off x="1416895" y="4411744"/>
            <a:ext cx="1653462" cy="5603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81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is changed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  <a:r>
              <a:rPr lang="en-US" dirty="0"/>
              <a:t> exits, that </a:t>
            </a:r>
            <a:br>
              <a:rPr lang="en-US" dirty="0"/>
            </a:b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/>
              <a:t> disappears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And any other variables </a:t>
            </a:r>
            <a:br>
              <a:rPr lang="en-US" dirty="0"/>
            </a:br>
            <a:r>
              <a:rPr lang="en-US" dirty="0"/>
              <a:t>local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grpSp>
          <p:nvGrpSpPr>
            <p:cNvPr id="28" name="Group 27"/>
            <p:cNvGrpSpPr/>
            <p:nvPr/>
          </p:nvGrpSpPr>
          <p:grpSpPr>
            <a:xfrm>
              <a:off x="6340023" y="2108627"/>
              <a:ext cx="3339800" cy="4384249"/>
              <a:chOff x="6340023" y="2108627"/>
              <a:chExt cx="3339800" cy="4384249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40023" y="2108627"/>
                <a:ext cx="3130628" cy="4384249"/>
              </a:xfrm>
              <a:prstGeom prst="rect">
                <a:avLst/>
              </a:prstGeom>
            </p:spPr>
          </p:pic>
          <p:sp>
            <p:nvSpPr>
              <p:cNvPr id="30" name="Rectangle 29"/>
              <p:cNvSpPr/>
              <p:nvPr/>
            </p:nvSpPr>
            <p:spPr>
              <a:xfrm rot="21036726">
                <a:off x="6624178" y="5838399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>
                    <a:gd name="adj" fmla="val 90184"/>
                  </a:avLst>
                </a:prstTxWarp>
                <a:sp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C00000"/>
                    </a:solidFill>
                    <a:ea typeface="ＭＳ Ｐゴシック" pitchFamily="34" charset="-128"/>
                  </a:rPr>
                  <a:t>             sing()</a:t>
                </a: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sp>
          <p:nvSpPr>
            <p:cNvPr id="41" name="Rectangle 40"/>
            <p:cNvSpPr/>
            <p:nvPr/>
          </p:nvSpPr>
          <p:spPr>
            <a:xfrm rot="18213462" flipH="1">
              <a:off x="8448834" y="4711445"/>
              <a:ext cx="77844" cy="62596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8053226" y="4674957"/>
              <a:ext cx="831351" cy="842006"/>
              <a:chOff x="6591161" y="2758702"/>
              <a:chExt cx="831351" cy="842006"/>
            </a:xfrm>
          </p:grpSpPr>
          <p:sp>
            <p:nvSpPr>
              <p:cNvPr id="45" name="Folded Corner 4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"temp"</a:t>
                </a: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sp>
        <p:nvSpPr>
          <p:cNvPr id="31" name="Rectangle 30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40536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0.0059 0.6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3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Multiple Parameters</a:t>
            </a:r>
          </a:p>
        </p:txBody>
      </p:sp>
    </p:spTree>
    <p:extLst>
      <p:ext uri="{BB962C8B-B14F-4D97-AF65-F5344CB8AC3E}">
        <p14:creationId xmlns:p14="http://schemas.microsoft.com/office/powerpoint/2010/main" val="989166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thing we haven’t discussed is functions with </a:t>
            </a:r>
            <a:r>
              <a:rPr lang="en-US" b="1" i="1" dirty="0"/>
              <a:t>multiple parameters</a:t>
            </a:r>
          </a:p>
          <a:p>
            <a:pPr lvl="3"/>
            <a:endParaRPr lang="en-US" dirty="0"/>
          </a:p>
          <a:p>
            <a:r>
              <a:rPr lang="en-US" dirty="0"/>
              <a:t>When a function has more than one parameter, the formal parameters and the arguments are matched up based on </a:t>
            </a:r>
            <a:r>
              <a:rPr lang="en-US" b="1" u="sng" dirty="0"/>
              <a:t>position</a:t>
            </a:r>
          </a:p>
          <a:p>
            <a:pPr lvl="1"/>
            <a:r>
              <a:rPr lang="en-US" sz="3200" dirty="0"/>
              <a:t>First argument becomes the </a:t>
            </a:r>
            <a:br>
              <a:rPr lang="en-US" sz="3200" dirty="0"/>
            </a:br>
            <a:r>
              <a:rPr lang="en-US" sz="3200" dirty="0"/>
              <a:t>first formal parameter,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0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add a second parameter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that will take in the person’s age as well</a:t>
            </a:r>
          </a:p>
          <a:p>
            <a:r>
              <a:rPr lang="en-US" dirty="0"/>
              <a:t>And print out their age in the song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(person, age): 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person,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"You're"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"years old now..."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happen if we use the following call to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function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7)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/>
          </a:p>
          <a:p>
            <a:r>
              <a:rPr lang="en-US" dirty="0"/>
              <a:t>It will print out: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243" y="4556977"/>
            <a:ext cx="4647426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Maya ...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You're 7 years old now...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109832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Assigning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 is simply assigning the first </a:t>
            </a:r>
            <a:br>
              <a:rPr lang="en-US" dirty="0"/>
            </a:br>
            <a:r>
              <a:rPr lang="en-US" dirty="0"/>
              <a:t>argument to the first formal parameter, etc.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7)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call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(person, age):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function body goes here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67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90800" y="3862362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04005" y="3810978"/>
            <a:ext cx="785191" cy="1063093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170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494611" y="5316699"/>
            <a:ext cx="831351" cy="842006"/>
            <a:chOff x="6591161" y="2758702"/>
            <a:chExt cx="831351" cy="842006"/>
          </a:xfrm>
        </p:grpSpPr>
        <p:sp>
          <p:nvSpPr>
            <p:cNvPr id="42" name="Folded Corner 41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7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"Maya"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</a:t>
              </a: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2711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5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5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319950" y="5316699"/>
            <a:ext cx="3920633" cy="1243993"/>
            <a:chOff x="1319950" y="5316699"/>
            <a:chExt cx="3920633" cy="124399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3494611" y="5316699"/>
              <a:ext cx="831351" cy="842006"/>
              <a:chOff x="6591161" y="2758702"/>
              <a:chExt cx="831351" cy="842006"/>
            </a:xfrm>
          </p:grpSpPr>
          <p:sp>
            <p:nvSpPr>
              <p:cNvPr id="33" name="Folded Corner 32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6981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83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We’ve Seen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/>
              <a:t>We’ve actually seen (and used) two </a:t>
            </a:r>
            <a:br>
              <a:rPr lang="en-US" dirty="0"/>
            </a:br>
            <a:r>
              <a:rPr lang="en-US" dirty="0"/>
              <a:t>different types of functions already!</a:t>
            </a:r>
          </a:p>
          <a:p>
            <a:pPr lvl="3"/>
            <a:endParaRPr lang="en-US" dirty="0"/>
          </a:p>
          <a:p>
            <a:r>
              <a:rPr lang="en-US" dirty="0"/>
              <a:t>Built-in Python functions</a:t>
            </a:r>
          </a:p>
          <a:p>
            <a:pPr lvl="1"/>
            <a:r>
              <a:rPr lang="en-US" dirty="0"/>
              <a:t>For example: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r>
              <a:rPr lang="en-US" dirty="0"/>
              <a:t>, casting, etc.</a:t>
            </a:r>
          </a:p>
          <a:p>
            <a:r>
              <a:rPr lang="en-US" dirty="0"/>
              <a:t>Our program’s code is contained completely inside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function</a:t>
            </a:r>
          </a:p>
          <a:p>
            <a:pPr lvl="1"/>
            <a:r>
              <a:rPr lang="en-US" dirty="0"/>
              <a:t>A function that we created ourselves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33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Store in corresponding</a:t>
            </a:r>
            <a:br>
              <a:rPr lang="en-US" dirty="0"/>
            </a:br>
            <a:r>
              <a:rPr lang="en-US" dirty="0"/>
              <a:t>parameter position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883" y="5586769"/>
            <a:ext cx="3920633" cy="94952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6235544" y="5294883"/>
            <a:ext cx="831351" cy="842006"/>
            <a:chOff x="6591161" y="2758702"/>
            <a:chExt cx="831351" cy="842006"/>
          </a:xfrm>
        </p:grpSpPr>
        <p:sp>
          <p:nvSpPr>
            <p:cNvPr id="33" name="Folded Corner 32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7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515159" y="5296672"/>
            <a:ext cx="831351" cy="842006"/>
            <a:chOff x="6685431" y="3182904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759535" y="3182904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85431" y="3196469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"Maya"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060883" y="5587862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</a:t>
              </a: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5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13958 -0.249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4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0.19809 -0.235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96" y="-118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3.7037E-6 L 0.00208 0.496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48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2.22222E-6 L 0.00208 0.5004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Store in corresponding</a:t>
            </a:r>
            <a:br>
              <a:rPr lang="en-US" dirty="0"/>
            </a:br>
            <a:r>
              <a:rPr lang="en-US" dirty="0"/>
              <a:t>parameter position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"Maya"</a:t>
                </a: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054329" y="3664339"/>
            <a:ext cx="831351" cy="842006"/>
            <a:chOff x="6591161" y="2758702"/>
            <a:chExt cx="831351" cy="842006"/>
          </a:xfrm>
        </p:grpSpPr>
        <p:sp>
          <p:nvSpPr>
            <p:cNvPr id="33" name="Folded Corner 32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7</a:t>
              </a:r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age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52" y="4581840"/>
            <a:ext cx="1844612" cy="1426086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6776189" y="3594781"/>
            <a:ext cx="831351" cy="842006"/>
            <a:chOff x="6685431" y="3182904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759535" y="3182904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85431" y="3196469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"Maya"</a:t>
              </a: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51" y="4864345"/>
            <a:ext cx="1767108" cy="1139319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840755" y="5301263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</a:p>
        </p:txBody>
      </p:sp>
    </p:spTree>
    <p:extLst>
      <p:ext uri="{BB962C8B-B14F-4D97-AF65-F5344CB8AC3E}">
        <p14:creationId xmlns:p14="http://schemas.microsoft.com/office/powerpoint/2010/main" val="85863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139 L 0.01614 0.1446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71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139 L 0.01528 0.1530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" y="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Out-of-Order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happen if we use the following call to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function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(7,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/>
          </a:p>
          <a:p>
            <a:r>
              <a:rPr lang="en-US" dirty="0"/>
              <a:t>It will print out: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243" y="4556977"/>
            <a:ext cx="4493538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7 ...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You're Maya years old now...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418886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Out-of-Order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 isn’t smart enough to figure out </a:t>
            </a:r>
            <a:br>
              <a:rPr lang="en-US" dirty="0"/>
            </a:br>
            <a:r>
              <a:rPr lang="en-US" dirty="0"/>
              <a:t>what you </a:t>
            </a:r>
            <a:r>
              <a:rPr lang="en-US" u="sng" dirty="0"/>
              <a:t>meant</a:t>
            </a:r>
            <a:r>
              <a:rPr lang="en-US" dirty="0"/>
              <a:t> for your code to do</a:t>
            </a:r>
          </a:p>
          <a:p>
            <a:pPr lvl="1"/>
            <a:r>
              <a:rPr lang="en-US" sz="3200" dirty="0"/>
              <a:t>It only understands the </a:t>
            </a:r>
            <a:r>
              <a:rPr lang="en-US" sz="3200" u="sng" dirty="0"/>
              <a:t>exact</a:t>
            </a:r>
            <a:r>
              <a:rPr lang="en-US" sz="3200" dirty="0"/>
              <a:t> code</a:t>
            </a:r>
            <a:endParaRPr lang="en-US" sz="3200" u="sng" dirty="0"/>
          </a:p>
          <a:p>
            <a:pPr lvl="3"/>
            <a:endParaRPr lang="en-US" dirty="0"/>
          </a:p>
          <a:p>
            <a:r>
              <a:rPr lang="en-US" dirty="0"/>
              <a:t>That’s why it matches up arguments and formal parameters based only on their order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2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CTRL+_</a:t>
            </a:r>
          </a:p>
          <a:p>
            <a:pPr lvl="1"/>
            <a:r>
              <a:rPr lang="en-US" dirty="0"/>
              <a:t>(Control + Shift + Hyphen)</a:t>
            </a:r>
          </a:p>
          <a:p>
            <a:pPr lvl="1"/>
            <a:r>
              <a:rPr lang="en-US" dirty="0"/>
              <a:t>Undoes the last change</a:t>
            </a:r>
          </a:p>
          <a:p>
            <a:pPr lvl="2"/>
            <a:r>
              <a:rPr lang="en-US" dirty="0"/>
              <a:t>Use again to undo the change before, etc.</a:t>
            </a:r>
          </a:p>
          <a:p>
            <a:pPr lvl="3"/>
            <a:endParaRPr lang="en-US" dirty="0"/>
          </a:p>
          <a:p>
            <a:r>
              <a:rPr lang="en-US" dirty="0"/>
              <a:t>Any action other than undo “breaks the chain”</a:t>
            </a:r>
          </a:p>
          <a:p>
            <a:pPr lvl="1"/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CTRL+_ </a:t>
            </a:r>
            <a:r>
              <a:rPr lang="en-US" dirty="0"/>
              <a:t>at that point will start </a:t>
            </a:r>
            <a:r>
              <a:rPr lang="en-US" u="sng" dirty="0"/>
              <a:t>re</a:t>
            </a:r>
            <a:r>
              <a:rPr lang="en-US" dirty="0"/>
              <a:t>doing</a:t>
            </a:r>
          </a:p>
          <a:p>
            <a:pPr lvl="1"/>
            <a:r>
              <a:rPr lang="en-US" dirty="0"/>
              <a:t>This can get messy, so be careful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File Editing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the bottom of the emacs window, info about the file is displayed</a:t>
            </a:r>
          </a:p>
          <a:p>
            <a:pPr lvl="3"/>
            <a:endParaRPr lang="en-US" dirty="0"/>
          </a:p>
          <a:p>
            <a:r>
              <a:rPr lang="en-US" dirty="0"/>
              <a:t>Asterisks mean the file has been edited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An un-edited file simply has dashes instead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011" y="5296705"/>
            <a:ext cx="4371975" cy="71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337" y="4017603"/>
            <a:ext cx="450532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62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 5 is out on Blackboard now</a:t>
            </a:r>
          </a:p>
          <a:p>
            <a:pPr lvl="1"/>
            <a:r>
              <a:rPr lang="en-US" dirty="0" smtClean="0"/>
              <a:t>Due </a:t>
            </a:r>
            <a:r>
              <a:rPr lang="en-US" dirty="0"/>
              <a:t>by Friday (October 12nd) at 8:59:59 PM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Project 1 comes out this weekend</a:t>
            </a:r>
          </a:p>
          <a:p>
            <a:pPr lvl="1"/>
            <a:r>
              <a:rPr lang="en-US" dirty="0"/>
              <a:t>Design due on October 19</a:t>
            </a:r>
          </a:p>
          <a:p>
            <a:pPr lvl="1"/>
            <a:r>
              <a:rPr lang="en-US" dirty="0"/>
              <a:t>Full project due on October 26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8160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Red toy robot:</a:t>
            </a:r>
          </a:p>
          <a:p>
            <a:pPr lvl="1"/>
            <a:r>
              <a:rPr lang="en-US" sz="1600" dirty="0"/>
              <a:t>https://pixabay.com/p-295165/</a:t>
            </a:r>
          </a:p>
          <a:p>
            <a:r>
              <a:rPr lang="en-US" sz="2000" dirty="0"/>
              <a:t>Birthday dogs:</a:t>
            </a:r>
          </a:p>
          <a:p>
            <a:pPr lvl="1"/>
            <a:r>
              <a:rPr lang="en-US" sz="1600" dirty="0"/>
              <a:t>https://pixabay.com/p-1190015/</a:t>
            </a:r>
          </a:p>
          <a:p>
            <a:r>
              <a:rPr lang="en-US" sz="2000" dirty="0"/>
              <a:t>Cardboard box:</a:t>
            </a:r>
          </a:p>
          <a:p>
            <a:pPr lvl="1"/>
            <a:r>
              <a:rPr lang="en-US" sz="1600" dirty="0"/>
              <a:t>https://pixabay.com/p-220256/</a:t>
            </a:r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https://pixabay.com/p-307603/</a:t>
            </a:r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https://pixabay.com/p-1892861/</a:t>
            </a:r>
          </a:p>
          <a:p>
            <a:r>
              <a:rPr lang="en-US" sz="2000" dirty="0"/>
              <a:t>Retriever puppy (adapted from):</a:t>
            </a:r>
          </a:p>
          <a:p>
            <a:pPr lvl="1"/>
            <a:r>
              <a:rPr lang="en-US" sz="1600" dirty="0"/>
              <a:t>https://pixabay.com/p-1082141/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483" y="2389502"/>
            <a:ext cx="6833204" cy="4156799"/>
          </a:xfrm>
          <a:noFill/>
        </p:spPr>
        <p:txBody>
          <a:bodyPr/>
          <a:lstStyle/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course = 201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subj 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(subj, course)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4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0952" y="4112967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3914" y="4020870"/>
            <a:ext cx="129118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24828" y="2995306"/>
            <a:ext cx="939114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59126" y="2148569"/>
            <a:ext cx="26886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use “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keyword to create a function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27822" y="5373324"/>
            <a:ext cx="292470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</a:p>
        </p:txBody>
      </p:sp>
      <p:sp>
        <p:nvSpPr>
          <p:cNvPr id="9" name="Right Brace 8"/>
          <p:cNvSpPr/>
          <p:nvPr/>
        </p:nvSpPr>
        <p:spPr>
          <a:xfrm flipH="1">
            <a:off x="1384730" y="3629320"/>
            <a:ext cx="608422" cy="1652805"/>
          </a:xfrm>
          <a:prstGeom prst="rightBrace">
            <a:avLst>
              <a:gd name="adj1" fmla="val 36139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157980" y="4487159"/>
            <a:ext cx="2690885" cy="36470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590799" y="5604156"/>
            <a:ext cx="2335427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30598" y="5870539"/>
            <a:ext cx="44133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part of the function!</a:t>
            </a:r>
          </a:p>
        </p:txBody>
      </p:sp>
    </p:spTree>
    <p:extLst>
      <p:ext uri="{BB962C8B-B14F-4D97-AF65-F5344CB8AC3E}">
        <p14:creationId xmlns:p14="http://schemas.microsoft.com/office/powerpoint/2010/main" val="735257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21" grpId="0" animBg="1"/>
      <p:bldP spid="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Functions?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sz="3100" dirty="0"/>
              <a:t>Functions reduce code duplication and make programs more easy to understand and maintain</a:t>
            </a:r>
          </a:p>
          <a:p>
            <a:pPr lvl="3"/>
            <a:endParaRPr lang="en-US" dirty="0"/>
          </a:p>
          <a:p>
            <a:r>
              <a:rPr lang="en-US" dirty="0"/>
              <a:t>Having identical (or similar) code in more than one place has various downsides: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Have to write the same code twice (or more)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Must be maintained in multiple places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Hard to understand big blocks of code everywhere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26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13083</TotalTime>
  <Words>2779</Words>
  <Application>Microsoft Office PowerPoint</Application>
  <PresentationFormat>On-screen Show (4:3)</PresentationFormat>
  <Paragraphs>743</Paragraphs>
  <Slides>77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2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10 – Functions</vt:lpstr>
      <vt:lpstr>Last Class We Covered</vt:lpstr>
      <vt:lpstr>Any Questions from Last Time?</vt:lpstr>
      <vt:lpstr>Today’s Objectives</vt:lpstr>
      <vt:lpstr>Control Structures (Review)</vt:lpstr>
      <vt:lpstr>Introduction to Functions</vt:lpstr>
      <vt:lpstr>Functions We’ve Seen</vt:lpstr>
      <vt:lpstr>Parts of a Function</vt:lpstr>
      <vt:lpstr>Why Use Functions?</vt:lpstr>
      <vt:lpstr>What are Functions?</vt:lpstr>
      <vt:lpstr>When to Use Functions?</vt:lpstr>
      <vt:lpstr>Function Vocabulary</vt:lpstr>
      <vt:lpstr>Function Example</vt:lpstr>
      <vt:lpstr>Note: Toy Examples</vt:lpstr>
      <vt:lpstr>“Happy Birthday” Program</vt:lpstr>
      <vt:lpstr>Simplifying with Functions</vt:lpstr>
      <vt:lpstr>Updated “Happy Birthday” Program</vt:lpstr>
      <vt:lpstr>More Simplifying</vt:lpstr>
      <vt:lpstr>New Updated Program</vt:lpstr>
      <vt:lpstr>Updated Program Output</vt:lpstr>
      <vt:lpstr>Someone Else’s Birthday</vt:lpstr>
      <vt:lpstr>“Happy Birthday” Functions</vt:lpstr>
      <vt:lpstr>Updated Program Output</vt:lpstr>
      <vt:lpstr>Multiple Birthdays</vt:lpstr>
      <vt:lpstr>Function Parameters</vt:lpstr>
      <vt:lpstr>What is a Parameter?</vt:lpstr>
      <vt:lpstr>“Happy Birthday” with Parameters</vt:lpstr>
      <vt:lpstr>“Happy Birthday” with Parameters</vt:lpstr>
      <vt:lpstr>Updated Program Output</vt:lpstr>
      <vt:lpstr>Exercise: Prompt for Name</vt:lpstr>
      <vt:lpstr>Solution: Prompt for Name</vt:lpstr>
      <vt:lpstr>Exercise Output</vt:lpstr>
      <vt:lpstr>How Parameters Work</vt:lpstr>
      <vt:lpstr>Functions and Parameters</vt:lpstr>
      <vt:lpstr>Function Syntax with Parameters</vt:lpstr>
      <vt:lpstr>Formal Parameters</vt:lpstr>
      <vt:lpstr>Scope: Passing Parameters</vt:lpstr>
      <vt:lpstr>Scope: Passing Parameters</vt:lpstr>
      <vt:lpstr>Example of Scope</vt:lpstr>
      <vt:lpstr>Example of Scope</vt:lpstr>
      <vt:lpstr>Example of Scope</vt:lpstr>
      <vt:lpstr>Example of Scope</vt:lpstr>
      <vt:lpstr>Calling Functions with Parameters</vt:lpstr>
      <vt:lpstr>Calling with Parameters</vt:lpstr>
      <vt:lpstr>Code Trace: Parameters</vt:lpstr>
      <vt:lpstr>Python and Function Calls</vt:lpstr>
      <vt:lpstr>Code Trace: Parameters</vt:lpstr>
      <vt:lpstr>Initializing Formal Parameters</vt:lpstr>
      <vt:lpstr>Code Trace: Parameters</vt:lpstr>
      <vt:lpstr>Code Trace: Parameters</vt:lpstr>
      <vt:lpstr>Visual Code Trace</vt:lpstr>
      <vt:lpstr>Local Variables</vt:lpstr>
      <vt:lpstr>Code Trace: Parameters</vt:lpstr>
      <vt:lpstr>Visual Code Trace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Multiple Parameters</vt:lpstr>
      <vt:lpstr>Multiple Parameters</vt:lpstr>
      <vt:lpstr>Multiple Parameters in sing()</vt:lpstr>
      <vt:lpstr>Multiple Parameters in sing()</vt:lpstr>
      <vt:lpstr>Assigning Parameters</vt:lpstr>
      <vt:lpstr>PowerPoint Presentation</vt:lpstr>
      <vt:lpstr>PowerPoint Presentation</vt:lpstr>
      <vt:lpstr>PowerPoint Presentation</vt:lpstr>
      <vt:lpstr>PowerPoint Presentation</vt:lpstr>
      <vt:lpstr>Parameters Out-of-Order</vt:lpstr>
      <vt:lpstr>Parameters Out-of-Order</vt:lpstr>
      <vt:lpstr>PowerPoint Presentation</vt:lpstr>
      <vt:lpstr>Tracking File Editing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302</cp:revision>
  <dcterms:created xsi:type="dcterms:W3CDTF">2014-05-05T14:25:42Z</dcterms:created>
  <dcterms:modified xsi:type="dcterms:W3CDTF">2018-10-10T18:40:18Z</dcterms:modified>
</cp:coreProperties>
</file>